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2" r:id="rId3"/>
    <p:sldId id="262" r:id="rId4"/>
    <p:sldId id="263" r:id="rId5"/>
    <p:sldId id="265" r:id="rId6"/>
    <p:sldId id="264" r:id="rId7"/>
    <p:sldId id="283" r:id="rId8"/>
    <p:sldId id="266" r:id="rId9"/>
    <p:sldId id="271" r:id="rId10"/>
    <p:sldId id="267" r:id="rId11"/>
    <p:sldId id="284" r:id="rId12"/>
    <p:sldId id="268" r:id="rId13"/>
    <p:sldId id="273" r:id="rId14"/>
    <p:sldId id="274" r:id="rId15"/>
    <p:sldId id="281" r:id="rId16"/>
    <p:sldId id="269" r:id="rId17"/>
    <p:sldId id="280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0BBC7-D114-4C31-A66E-FABFEF8F83D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6082B-7F4C-4851-A85D-765BE803B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4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E3EC6A-BBB3-44B8-9E46-1FC6E7C96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7A89E-4D62-43E2-B45F-B40C71EB949D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E2B3EE0F-C447-4A78-8234-1D065C38D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6993182-E05D-4034-8221-1F72F838E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Procedure:</a:t>
            </a:r>
          </a:p>
          <a:p>
            <a:pPr lvl="1"/>
            <a:r>
              <a:rPr lang="en-US" altLang="ru-RU"/>
              <a:t>before applying a grammar rule, check the rhs of the rule</a:t>
            </a:r>
          </a:p>
          <a:p>
            <a:pPr lvl="1"/>
            <a:r>
              <a:rPr lang="en-US" altLang="ru-RU"/>
              <a:t>if its first term is a p.o.s of the current input, apply</a:t>
            </a:r>
          </a:p>
          <a:p>
            <a:pPr lvl="1"/>
            <a:r>
              <a:rPr lang="en-US" altLang="ru-RU"/>
              <a:t>if its first term has a left corner which is a p.o.s. of the current input, apply</a:t>
            </a:r>
          </a:p>
          <a:p>
            <a:pPr lvl="1"/>
            <a:r>
              <a:rPr lang="en-US" altLang="ru-RU"/>
              <a:t>o.w. don’t apply the rule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59D7BC-DF02-4F73-A23F-2ECCF8632C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9AD04-CADF-4B97-B373-175E52F668C9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335A2579-1458-4AD9-84FA-A28B380D53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9FA78E8-7F05-447B-971D-782C9A3F9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62447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04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24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6605B-0A46-42B6-A887-91A99BBC3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1A93010E-29C2-406C-A84E-24A04BB411ED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3F787-7E15-4922-93F1-0CC84A55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F81EB8-47E7-4ED7-8220-45996D2F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11A158-F013-421D-B54A-946D40F4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4CF90B2-6369-466F-AEB8-94CE3896714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5721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06569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9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32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0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5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113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676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ECD4A26-CF37-4A14-9DA4-46D8849258D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6EFDD8-0616-4A09-AEA6-DE1BB9098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808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1A7DFE-8312-4E53-9767-1F0DE1886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DC344-EC9E-42EE-A12F-B4CCFD4F8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339" y="308239"/>
            <a:ext cx="8361229" cy="1113267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Lecture 4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8922E8-1596-40B4-BE9B-A73D95648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842" y="5508243"/>
            <a:ext cx="6831673" cy="6325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Context-free grammar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3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D4FC731-B4F3-4CC2-A8B3-E1ABA0B8C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2488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Bottom-Up Parsing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9760EB7-96CF-41D6-B85B-06A5AA3B1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/>
              <a:t>Parser begins with words of input and builds up trees, applying </a:t>
            </a:r>
            <a:r>
              <a:rPr lang="en-US" altLang="ru-RU" dirty="0">
                <a:hlinkClick r:id="rId2" action="ppaction://hlinksldjump"/>
              </a:rPr>
              <a:t>grammar rules</a:t>
            </a:r>
            <a:r>
              <a:rPr lang="en-US" altLang="ru-RU" dirty="0"/>
              <a:t> whose </a:t>
            </a:r>
            <a:r>
              <a:rPr lang="en-US" altLang="ru-RU" dirty="0" err="1"/>
              <a:t>rhs</a:t>
            </a:r>
            <a:r>
              <a:rPr lang="en-US" altLang="ru-RU" dirty="0"/>
              <a:t> match</a:t>
            </a:r>
          </a:p>
          <a:p>
            <a:pPr lvl="1"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>
                <a:solidFill>
                  <a:srgbClr val="FF0066"/>
                </a:solidFill>
              </a:rPr>
              <a:t>Book that flight</a:t>
            </a:r>
          </a:p>
          <a:p>
            <a:pPr lvl="1"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/>
              <a:t>		N	Det	N	V	Det	N</a:t>
            </a:r>
          </a:p>
          <a:p>
            <a:pPr lvl="1"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/>
              <a:t>		Book	that	flight	Book	that	flight</a:t>
            </a:r>
          </a:p>
          <a:p>
            <a:pPr lvl="1"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>
                <a:solidFill>
                  <a:srgbClr val="FF0066"/>
                </a:solidFill>
              </a:rPr>
              <a:t>‘Book’ </a:t>
            </a:r>
            <a:r>
              <a:rPr lang="en-US" altLang="ru-RU" dirty="0"/>
              <a:t>ambiguous</a:t>
            </a:r>
          </a:p>
          <a:p>
            <a:pPr lvl="1"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/>
              <a:t>Parse continues until an S root node reached or no further node expansion possible</a:t>
            </a:r>
          </a:p>
          <a:p>
            <a:pPr>
              <a:buNone/>
              <a:tabLst>
                <a:tab pos="909638" algn="l"/>
                <a:tab pos="1774825" algn="l"/>
                <a:tab pos="2684463" algn="l"/>
                <a:tab pos="3708400" algn="l"/>
                <a:tab pos="4575175" algn="l"/>
                <a:tab pos="5426075" algn="l"/>
              </a:tabLst>
            </a:pPr>
            <a:r>
              <a:rPr lang="en-US" altLang="ru-RU" dirty="0"/>
              <a:t>	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8417FE48-5312-4C8B-BD10-2094D4141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75E2A350-DE3D-4328-9990-910E4C43C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2D57FBF0-72D8-4BA8-8128-A48E84E4BA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ECB1367B-E377-45E5-A72F-832459471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110E2906-9159-4432-9F21-B61BABB0A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B6C2BD7D-7424-458A-A1DE-7791E369A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EE9F4-09ED-42CA-A7DB-1C593AB0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8020"/>
            <a:ext cx="9601200" cy="824218"/>
          </a:xfrm>
        </p:spPr>
        <p:txBody>
          <a:bodyPr/>
          <a:lstStyle/>
          <a:p>
            <a:r>
              <a:rPr lang="en-US" altLang="ru-RU" dirty="0"/>
              <a:t>Two Candidates: </a:t>
            </a:r>
            <a:r>
              <a:rPr lang="en-US" altLang="ru-RU" dirty="0">
                <a:hlinkClick r:id="rId2" action="ppaction://hlinksldjump"/>
              </a:rPr>
              <a:t>One Successful Parse</a:t>
            </a:r>
            <a:r>
              <a:rPr lang="en-US" altLang="ru-RU" dirty="0"/>
              <a:t>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836F62-18AD-49D2-AC48-DA0D622D0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87" y="1615798"/>
            <a:ext cx="8473454" cy="432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80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3CF86C1-1F2F-41E8-BA65-3C8E82BF8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8382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What’s wrong with….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B43F9ED-2738-41BC-8C06-3B3542BBE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371600"/>
            <a:ext cx="7772400" cy="4953000"/>
          </a:xfrm>
        </p:spPr>
        <p:txBody>
          <a:bodyPr/>
          <a:lstStyle/>
          <a:p>
            <a:r>
              <a:rPr lang="en-US" altLang="ru-RU" dirty="0">
                <a:hlinkClick r:id="rId2" action="ppaction://hlinksldjump"/>
              </a:rPr>
              <a:t>Top-Down parsers</a:t>
            </a:r>
            <a:r>
              <a:rPr lang="en-US" altLang="ru-RU" dirty="0"/>
              <a:t> never explore illegal parses (e.g. can’t form an S) -- but waste time on trees that can never match the input</a:t>
            </a:r>
          </a:p>
          <a:p>
            <a:r>
              <a:rPr lang="en-US" altLang="ru-RU" dirty="0">
                <a:hlinkClick r:id="rId3" action="ppaction://hlinksldjump"/>
              </a:rPr>
              <a:t>Bottom-Up parsers</a:t>
            </a:r>
            <a:r>
              <a:rPr lang="en-US" altLang="ru-RU" dirty="0"/>
              <a:t> never explore trees inconsistent with input -- but waste time exploring illegal parses (no S root)</a:t>
            </a:r>
          </a:p>
          <a:p>
            <a:r>
              <a:rPr lang="en-US" altLang="ru-RU" dirty="0"/>
              <a:t>For both: control strategy -- how explore search space?</a:t>
            </a:r>
          </a:p>
          <a:p>
            <a:pPr lvl="1"/>
            <a:r>
              <a:rPr lang="en-US" altLang="ru-RU" dirty="0"/>
              <a:t>Pursuing all parses in parallel or backtrack or …?</a:t>
            </a:r>
          </a:p>
          <a:p>
            <a:pPr lvl="1"/>
            <a:r>
              <a:rPr lang="en-US" altLang="ru-RU" dirty="0"/>
              <a:t>Which rule to apply next?</a:t>
            </a:r>
          </a:p>
          <a:p>
            <a:pPr lvl="1"/>
            <a:r>
              <a:rPr lang="en-US" altLang="ru-RU" dirty="0"/>
              <a:t>Which node to expand next?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9D02198-B0B1-4568-8840-6DDD20FE5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476075"/>
            <a:ext cx="9601200" cy="105911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A Top-Down Parsing Strategy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C4BCCFF-D6A3-4E6C-BB0C-170A5E455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267200"/>
          </a:xfrm>
        </p:spPr>
        <p:txBody>
          <a:bodyPr/>
          <a:lstStyle/>
          <a:p>
            <a:r>
              <a:rPr lang="en-US" altLang="ru-RU" b="1">
                <a:solidFill>
                  <a:schemeClr val="accent2"/>
                </a:solidFill>
              </a:rPr>
              <a:t>Depth-first search</a:t>
            </a:r>
            <a:r>
              <a:rPr lang="en-US" altLang="ru-RU"/>
              <a:t>: </a:t>
            </a:r>
          </a:p>
          <a:p>
            <a:pPr lvl="1"/>
            <a:r>
              <a:rPr lang="en-US" altLang="ru-RU">
                <a:solidFill>
                  <a:schemeClr val="accent2"/>
                </a:solidFill>
              </a:rPr>
              <a:t>Agenda</a:t>
            </a:r>
            <a:r>
              <a:rPr lang="en-US" altLang="ru-RU"/>
              <a:t> of search states: expand search space </a:t>
            </a:r>
            <a:r>
              <a:rPr lang="en-US" altLang="ru-RU">
                <a:hlinkClick r:id="rId2" action="ppaction://hlinksldjump"/>
              </a:rPr>
              <a:t>incrementally</a:t>
            </a:r>
            <a:r>
              <a:rPr lang="en-US" altLang="ru-RU"/>
              <a:t>, exploring most recently generated state (tree) each time</a:t>
            </a:r>
          </a:p>
          <a:p>
            <a:pPr lvl="1"/>
            <a:r>
              <a:rPr lang="en-US" altLang="ru-RU"/>
              <a:t>When you reach a state (tree) inconsistent with input, backtrack to most recent unexplored state (tree)</a:t>
            </a:r>
          </a:p>
          <a:p>
            <a:r>
              <a:rPr lang="en-US" altLang="ru-RU"/>
              <a:t>Which node to expand?</a:t>
            </a:r>
          </a:p>
          <a:p>
            <a:pPr lvl="1"/>
            <a:r>
              <a:rPr lang="en-US" altLang="ru-RU" b="1"/>
              <a:t>Leftmost </a:t>
            </a:r>
            <a:r>
              <a:rPr lang="en-US" altLang="ru-RU"/>
              <a:t>or rightmost</a:t>
            </a:r>
          </a:p>
          <a:p>
            <a:r>
              <a:rPr lang="en-US" altLang="ru-RU"/>
              <a:t>Which grammar rule to use?</a:t>
            </a:r>
          </a:p>
          <a:p>
            <a:pPr lvl="1"/>
            <a:r>
              <a:rPr lang="en-US" altLang="ru-RU"/>
              <a:t>Order in the grammar??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0F29479-32A2-4A44-8DD8-681D56739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3299" y="609599"/>
            <a:ext cx="8228901" cy="117725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Top-Down, Depth-First, Left-Right Strategy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66369EA-A49A-4B8A-B23B-CD1CD4866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2295" y="1967918"/>
            <a:ext cx="7772400" cy="4648200"/>
          </a:xfrm>
        </p:spPr>
        <p:txBody>
          <a:bodyPr/>
          <a:lstStyle/>
          <a:p>
            <a:r>
              <a:rPr lang="en-US" altLang="ru-RU" dirty="0"/>
              <a:t>Initialize </a:t>
            </a:r>
            <a:r>
              <a:rPr lang="en-US" altLang="ru-RU" dirty="0">
                <a:solidFill>
                  <a:schemeClr val="hlink"/>
                </a:solidFill>
              </a:rPr>
              <a:t>agenda</a:t>
            </a:r>
            <a:r>
              <a:rPr lang="en-US" altLang="ru-RU" dirty="0"/>
              <a:t> with ‘S’ tree and </a:t>
            </a:r>
            <a:r>
              <a:rPr lang="en-US" altLang="ru-RU" dirty="0" err="1"/>
              <a:t>ptr</a:t>
            </a:r>
            <a:r>
              <a:rPr lang="en-US" altLang="ru-RU" dirty="0"/>
              <a:t> to first word and make this current search state (</a:t>
            </a:r>
            <a:r>
              <a:rPr lang="en-US" altLang="ru-RU" dirty="0">
                <a:solidFill>
                  <a:schemeClr val="hlink"/>
                </a:solidFill>
              </a:rPr>
              <a:t>cur</a:t>
            </a:r>
            <a:r>
              <a:rPr lang="en-US" altLang="ru-RU" dirty="0"/>
              <a:t>)</a:t>
            </a:r>
          </a:p>
          <a:p>
            <a:r>
              <a:rPr lang="en-US" altLang="ru-RU" dirty="0"/>
              <a:t>Loop until successful parse or empty </a:t>
            </a:r>
            <a:r>
              <a:rPr lang="en-US" altLang="ru-RU" dirty="0">
                <a:solidFill>
                  <a:schemeClr val="hlink"/>
                </a:solidFill>
              </a:rPr>
              <a:t>agenda</a:t>
            </a:r>
            <a:endParaRPr lang="en-US" altLang="ru-RU" dirty="0"/>
          </a:p>
          <a:p>
            <a:pPr lvl="1"/>
            <a:r>
              <a:rPr lang="en-US" altLang="ru-RU" dirty="0"/>
              <a:t>Apply all applicable </a:t>
            </a:r>
            <a:r>
              <a:rPr lang="en-US" altLang="ru-RU" dirty="0">
                <a:hlinkClick r:id="rId2" action="ppaction://hlinksldjump"/>
              </a:rPr>
              <a:t>grammar rules</a:t>
            </a:r>
            <a:r>
              <a:rPr lang="en-US" altLang="ru-RU" dirty="0"/>
              <a:t> to leftmost unexpanded node of </a:t>
            </a:r>
            <a:r>
              <a:rPr lang="en-US" altLang="ru-RU" dirty="0">
                <a:solidFill>
                  <a:schemeClr val="hlink"/>
                </a:solidFill>
              </a:rPr>
              <a:t>cur </a:t>
            </a:r>
          </a:p>
          <a:p>
            <a:pPr lvl="2"/>
            <a:r>
              <a:rPr lang="en-US" altLang="ru-RU" dirty="0"/>
              <a:t>If this node is a POS category and matches that of the current input, push this onto </a:t>
            </a:r>
            <a:r>
              <a:rPr lang="en-US" altLang="ru-RU" dirty="0">
                <a:solidFill>
                  <a:schemeClr val="hlink"/>
                </a:solidFill>
              </a:rPr>
              <a:t>agenda</a:t>
            </a:r>
            <a:endParaRPr lang="en-US" altLang="ru-RU" dirty="0"/>
          </a:p>
          <a:p>
            <a:pPr lvl="2"/>
            <a:r>
              <a:rPr lang="en-US" altLang="ru-RU" dirty="0" err="1"/>
              <a:t>O.w</a:t>
            </a:r>
            <a:r>
              <a:rPr lang="en-US" altLang="ru-RU" dirty="0"/>
              <a:t>. push new trees onto </a:t>
            </a:r>
            <a:r>
              <a:rPr lang="en-US" altLang="ru-RU" dirty="0">
                <a:solidFill>
                  <a:schemeClr val="hlink"/>
                </a:solidFill>
              </a:rPr>
              <a:t>agenda</a:t>
            </a:r>
          </a:p>
          <a:p>
            <a:pPr lvl="1"/>
            <a:r>
              <a:rPr lang="en-US" altLang="ru-RU" dirty="0"/>
              <a:t>Pop new </a:t>
            </a:r>
            <a:r>
              <a:rPr lang="en-US" altLang="ru-RU" dirty="0">
                <a:solidFill>
                  <a:schemeClr val="hlink"/>
                </a:solidFill>
              </a:rPr>
              <a:t>cur</a:t>
            </a:r>
            <a:r>
              <a:rPr lang="en-US" altLang="ru-RU" dirty="0"/>
              <a:t> from </a:t>
            </a:r>
            <a:r>
              <a:rPr lang="en-US" altLang="ru-RU" dirty="0">
                <a:solidFill>
                  <a:schemeClr val="hlink"/>
                </a:solidFill>
              </a:rPr>
              <a:t>agenda</a:t>
            </a:r>
          </a:p>
          <a:p>
            <a:r>
              <a:rPr lang="en-US" altLang="ru-RU" dirty="0">
                <a:solidFill>
                  <a:srgbClr val="FF0066"/>
                </a:solidFill>
              </a:rPr>
              <a:t>Does this flight include a meal?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>
            <a:extLst>
              <a:ext uri="{FF2B5EF4-FFF2-40B4-BE49-F238E27FC236}">
                <a16:creationId xmlns:a16="http://schemas.microsoft.com/office/drawing/2014/main" id="{B6B7415E-D91C-4BD6-A0CD-2DD32147E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7" y="397079"/>
            <a:ext cx="4949825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40D8ACB-9C0C-4762-8155-FA1CF474C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Left Corners:  Top-Down Parsing with Bottom-Up Filtering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D6281B0-145F-492D-A6D6-E8284EE74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81962" y="1981200"/>
            <a:ext cx="8611998" cy="4495800"/>
          </a:xfrm>
        </p:spPr>
        <p:txBody>
          <a:bodyPr/>
          <a:lstStyle/>
          <a:p>
            <a:r>
              <a:rPr lang="en-US" altLang="ru-RU" dirty="0"/>
              <a:t>We saw: Top-Down, depth-first, L2R parsing </a:t>
            </a:r>
          </a:p>
          <a:p>
            <a:pPr lvl="1"/>
            <a:r>
              <a:rPr lang="en-US" altLang="ru-RU" dirty="0"/>
              <a:t>Expands non-terminals along the tree’s left edge down to leftmost leaf of tree</a:t>
            </a:r>
          </a:p>
          <a:p>
            <a:pPr lvl="1"/>
            <a:r>
              <a:rPr lang="en-US" altLang="ru-RU" dirty="0"/>
              <a:t>Moves on to expand down to next leftmost leaf…</a:t>
            </a:r>
          </a:p>
          <a:p>
            <a:pPr lvl="1"/>
            <a:r>
              <a:rPr lang="en-US" altLang="ru-RU" dirty="0"/>
              <a:t>Note:  In successful parse, current input word will be first word in </a:t>
            </a:r>
            <a:r>
              <a:rPr lang="en-US" altLang="ru-RU" dirty="0">
                <a:solidFill>
                  <a:schemeClr val="accent2"/>
                </a:solidFill>
              </a:rPr>
              <a:t>derivation</a:t>
            </a:r>
            <a:r>
              <a:rPr lang="en-US" altLang="ru-RU" dirty="0"/>
              <a:t> of node the parser currently processing</a:t>
            </a:r>
          </a:p>
          <a:p>
            <a:pPr lvl="1"/>
            <a:r>
              <a:rPr lang="en-US" altLang="ru-RU" dirty="0"/>
              <a:t>So….look ahead to </a:t>
            </a:r>
            <a:r>
              <a:rPr lang="en-US" altLang="ru-RU" dirty="0">
                <a:solidFill>
                  <a:schemeClr val="accent2"/>
                </a:solidFill>
              </a:rPr>
              <a:t>left-corner</a:t>
            </a:r>
            <a:r>
              <a:rPr lang="en-US" altLang="ru-RU" dirty="0"/>
              <a:t> of the tree</a:t>
            </a:r>
          </a:p>
          <a:p>
            <a:pPr marL="1085850" lvl="2"/>
            <a:r>
              <a:rPr lang="en-US" altLang="ru-RU" dirty="0"/>
              <a:t>B is a left-corner of A if  A =*=&gt; B</a:t>
            </a:r>
          </a:p>
          <a:p>
            <a:pPr marL="1085850" lvl="2"/>
            <a:r>
              <a:rPr lang="en-US" altLang="ru-RU" dirty="0"/>
              <a:t>Build table with left-corners of all non-terminals in grammar and consult before applying rule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1B61747-1D99-4C1D-901E-B28543892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5005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Left Corners</a:t>
            </a:r>
          </a:p>
        </p:txBody>
      </p:sp>
      <p:pic>
        <p:nvPicPr>
          <p:cNvPr id="53251" name="Picture 3">
            <a:extLst>
              <a:ext uri="{FF2B5EF4-FFF2-40B4-BE49-F238E27FC236}">
                <a16:creationId xmlns:a16="http://schemas.microsoft.com/office/drawing/2014/main" id="{8B7AE43C-F52E-45D8-B14E-8C4F2FD44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9" y="1835150"/>
            <a:ext cx="7780337" cy="31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A01F050-ADF6-4831-9D56-EE2B3EC94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Left-Corner Table for </a:t>
            </a:r>
            <a:r>
              <a:rPr lang="en-US" altLang="ru-RU" dirty="0">
                <a:solidFill>
                  <a:srgbClr val="00B050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CFG</a:t>
            </a:r>
            <a:endParaRPr lang="en-US" altLang="ru-RU" dirty="0">
              <a:solidFill>
                <a:srgbClr val="00B050"/>
              </a:solidFill>
            </a:endParaRPr>
          </a:p>
        </p:txBody>
      </p:sp>
      <p:graphicFrame>
        <p:nvGraphicFramePr>
          <p:cNvPr id="47107" name="Object 3">
            <a:extLst>
              <a:ext uri="{FF2B5EF4-FFF2-40B4-BE49-F238E27FC236}">
                <a16:creationId xmlns:a16="http://schemas.microsoft.com/office/drawing/2014/main" id="{D2D129F5-B352-4AFA-9C1D-67652C6EA7D8}"/>
              </a:ext>
            </a:extLst>
          </p:cNvPr>
          <p:cNvGraphicFramePr>
            <a:graphicFrameLocks noGrp="1" noChangeAspect="1"/>
          </p:cNvGraphicFramePr>
          <p:nvPr>
            <p:ph type="tbl" idx="1"/>
          </p:nvPr>
        </p:nvGraphicFramePr>
        <p:xfrm>
          <a:off x="2216151" y="1992314"/>
          <a:ext cx="770731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5" imgW="8010000" imgH="4241160" progId="Word.Document.8">
                  <p:embed/>
                </p:oleObj>
              </mc:Choice>
              <mc:Fallback>
                <p:oleObj name="Document" r:id="rId5" imgW="8010000" imgH="4241160" progId="Word.Document.8">
                  <p:embed/>
                  <p:pic>
                    <p:nvPicPr>
                      <p:cNvPr id="47107" name="Object 3">
                        <a:extLst>
                          <a:ext uri="{FF2B5EF4-FFF2-40B4-BE49-F238E27FC236}">
                            <a16:creationId xmlns:a16="http://schemas.microsoft.com/office/drawing/2014/main" id="{D2D129F5-B352-4AFA-9C1D-67652C6EA7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1" y="1992314"/>
                        <a:ext cx="7707313" cy="407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1B348F4-445A-4283-842F-22BA8F0C4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2421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Summing Up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39A3AD1-01D6-4583-9E3B-BDAE60768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134999"/>
            <a:ext cx="9601200" cy="3581400"/>
          </a:xfrm>
        </p:spPr>
        <p:txBody>
          <a:bodyPr/>
          <a:lstStyle/>
          <a:p>
            <a:r>
              <a:rPr lang="en-US" altLang="ru-RU" dirty="0"/>
              <a:t>Parsing is a search problem which may be implemented with many control strategies</a:t>
            </a:r>
          </a:p>
          <a:p>
            <a:pPr lvl="1"/>
            <a:r>
              <a:rPr lang="en-US" altLang="ru-RU" dirty="0">
                <a:solidFill>
                  <a:schemeClr val="accent2"/>
                </a:solidFill>
              </a:rPr>
              <a:t>Top-Down</a:t>
            </a:r>
            <a:r>
              <a:rPr lang="en-US" altLang="ru-RU" dirty="0"/>
              <a:t> or </a:t>
            </a:r>
            <a:r>
              <a:rPr lang="en-US" altLang="ru-RU" dirty="0">
                <a:solidFill>
                  <a:schemeClr val="accent2"/>
                </a:solidFill>
              </a:rPr>
              <a:t>Bottom-Up</a:t>
            </a:r>
            <a:r>
              <a:rPr lang="en-US" altLang="ru-RU" dirty="0"/>
              <a:t> approaches each have problems</a:t>
            </a:r>
          </a:p>
          <a:p>
            <a:pPr lvl="1"/>
            <a:r>
              <a:rPr lang="en-US" altLang="ru-RU" dirty="0"/>
              <a:t>Combining the two solves some but not all issues…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9E97FEB-49EC-40F8-90FD-F740B9742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772400" cy="9906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Analyzing Linguistic Units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B8440D5-32AF-43CB-9156-34474F6E0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7462" y="1599500"/>
            <a:ext cx="8284828" cy="4877499"/>
          </a:xfrm>
        </p:spPr>
        <p:txBody>
          <a:bodyPr/>
          <a:lstStyle/>
          <a:p>
            <a:r>
              <a:rPr lang="en-US" altLang="ru-RU" dirty="0"/>
              <a:t>Morphological parsing: </a:t>
            </a:r>
          </a:p>
          <a:p>
            <a:pPr lvl="1"/>
            <a:r>
              <a:rPr lang="en-US" altLang="ru-RU" dirty="0"/>
              <a:t>analyze words into morphemes and affixes</a:t>
            </a:r>
          </a:p>
          <a:p>
            <a:pPr lvl="1"/>
            <a:r>
              <a:rPr lang="en-US" altLang="ru-RU" dirty="0"/>
              <a:t>rule-based, FSAs, FSTs</a:t>
            </a:r>
          </a:p>
          <a:p>
            <a:r>
              <a:rPr lang="en-US" altLang="ru-RU" dirty="0"/>
              <a:t>Phonological parsing:</a:t>
            </a:r>
          </a:p>
          <a:p>
            <a:pPr lvl="1"/>
            <a:r>
              <a:rPr lang="en-US" altLang="ru-RU" dirty="0"/>
              <a:t>analyze sounds into words and phrases</a:t>
            </a:r>
          </a:p>
          <a:p>
            <a:r>
              <a:rPr lang="en-US" altLang="ru-RU" dirty="0"/>
              <a:t>POS Tagging</a:t>
            </a:r>
          </a:p>
          <a:p>
            <a:r>
              <a:rPr lang="en-US" altLang="ru-RU" dirty="0"/>
              <a:t>Syntactic parsing:</a:t>
            </a:r>
          </a:p>
          <a:p>
            <a:pPr lvl="1"/>
            <a:r>
              <a:rPr lang="en-US" altLang="ru-RU" dirty="0"/>
              <a:t>identify component parts and how related</a:t>
            </a:r>
          </a:p>
          <a:p>
            <a:pPr lvl="1"/>
            <a:r>
              <a:rPr lang="en-US" altLang="ru-RU" dirty="0"/>
              <a:t>to see if a sentence is grammatical</a:t>
            </a:r>
          </a:p>
          <a:p>
            <a:pPr lvl="1"/>
            <a:r>
              <a:rPr lang="en-US" altLang="ru-RU" dirty="0"/>
              <a:t>to assign an abstract representation of meaning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BEB852A-EA31-4980-B6B8-33FFE02E2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6616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Syntactic Parsing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E4F690D-1CF8-4E74-844B-1BE503416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>
                <a:solidFill>
                  <a:srgbClr val="FFC000"/>
                </a:solidFill>
              </a:rPr>
              <a:t>Declarative </a:t>
            </a:r>
            <a:r>
              <a:rPr lang="en-US" altLang="ru-RU" dirty="0"/>
              <a:t>formalisms like CFGs define the legal strings of a language but don’t specify how to recognize or assign structure to them</a:t>
            </a:r>
          </a:p>
          <a:p>
            <a:r>
              <a:rPr lang="en-US" altLang="ru-RU" dirty="0">
                <a:solidFill>
                  <a:srgbClr val="FFC000"/>
                </a:solidFill>
              </a:rPr>
              <a:t>Parsing algorithms </a:t>
            </a:r>
            <a:r>
              <a:rPr lang="en-US" altLang="ru-RU" dirty="0"/>
              <a:t>specify how to recognize the strings of a language and assign each string one or more syntactic structures</a:t>
            </a:r>
          </a:p>
          <a:p>
            <a:r>
              <a:rPr lang="en-US" altLang="ru-RU" dirty="0">
                <a:solidFill>
                  <a:srgbClr val="FFC000"/>
                </a:solidFill>
              </a:rPr>
              <a:t>Parse trees </a:t>
            </a:r>
            <a:r>
              <a:rPr lang="en-US" altLang="ru-RU" dirty="0"/>
              <a:t>useful for grammar checking, semantic analysis, MT, QA, information extraction, speech recognition…and almost every task in NLP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383F996-CB89-4D3C-8388-419A03F2C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9066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Parsing is a Form of Search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FED4AD1-C246-4104-9FA2-90672B48B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/>
              <a:t>Searching FSAs</a:t>
            </a:r>
          </a:p>
          <a:p>
            <a:pPr lvl="1"/>
            <a:r>
              <a:rPr lang="en-US" altLang="ru-RU" dirty="0"/>
              <a:t>Finding the right path through the automaton</a:t>
            </a:r>
          </a:p>
          <a:p>
            <a:pPr lvl="1"/>
            <a:r>
              <a:rPr lang="en-US" altLang="ru-RU" dirty="0"/>
              <a:t>Search space defined by structure of FSA</a:t>
            </a:r>
          </a:p>
          <a:p>
            <a:r>
              <a:rPr lang="en-US" altLang="ru-RU" dirty="0"/>
              <a:t>Searching CFGs</a:t>
            </a:r>
          </a:p>
          <a:p>
            <a:pPr lvl="1"/>
            <a:r>
              <a:rPr lang="en-US" altLang="ru-RU" dirty="0"/>
              <a:t>Finding the right parse tree among all possible parse trees</a:t>
            </a:r>
          </a:p>
          <a:p>
            <a:pPr lvl="1"/>
            <a:r>
              <a:rPr lang="en-US" altLang="ru-RU" dirty="0"/>
              <a:t>Search space defined by the grammar</a:t>
            </a:r>
          </a:p>
          <a:p>
            <a:r>
              <a:rPr lang="en-US" altLang="ru-RU" dirty="0"/>
              <a:t>Constraints provided by the input sentence and the automaton or grammar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>
            <a:extLst>
              <a:ext uri="{FF2B5EF4-FFF2-40B4-BE49-F238E27FC236}">
                <a16:creationId xmlns:a16="http://schemas.microsoft.com/office/drawing/2014/main" id="{A5083DA1-8CB4-4D62-8E51-89054FF76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90600"/>
          </a:xfrm>
        </p:spPr>
        <p:txBody>
          <a:bodyPr/>
          <a:lstStyle/>
          <a:p>
            <a:r>
              <a:rPr lang="en-US" altLang="ru-RU" dirty="0">
                <a:solidFill>
                  <a:srgbClr val="00B050"/>
                </a:solidFill>
              </a:rPr>
              <a:t>CFG for Fragment of English</a:t>
            </a:r>
          </a:p>
        </p:txBody>
      </p:sp>
      <p:graphicFrame>
        <p:nvGraphicFramePr>
          <p:cNvPr id="29750" name="Group 1078">
            <a:extLst>
              <a:ext uri="{FF2B5EF4-FFF2-40B4-BE49-F238E27FC236}">
                <a16:creationId xmlns:a16="http://schemas.microsoft.com/office/drawing/2014/main" id="{5A97DFC4-255F-490D-BBF2-1E3C14A6E84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209800" y="1752600"/>
          <a:ext cx="7772400" cy="4114800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85294917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4101819152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NP VP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VP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V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47255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Aux NP VP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Det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that |  this |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458045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VP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book | flight | meal | money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320403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NP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Det Nom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book | include | prefer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382412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NP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PropN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Aux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does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728715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Nom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N Nom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Prep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from | to | on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21365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Nom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N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PropN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Houston | TWA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64661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Nom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Nom PP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77362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VP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 V NP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6215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2B4A5D9-A4BD-4E20-ABCD-257DA3B2F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447800"/>
            <a:ext cx="7772400" cy="4953000"/>
          </a:xfrm>
        </p:spPr>
        <p:txBody>
          <a:bodyPr>
            <a:normAutofit/>
          </a:bodyPr>
          <a:lstStyle/>
          <a:p>
            <a:pPr>
              <a:tabLst>
                <a:tab pos="914400" algn="l"/>
                <a:tab pos="1379538" algn="l"/>
                <a:tab pos="2741613" algn="l"/>
                <a:tab pos="3206750" algn="l"/>
                <a:tab pos="3654425" algn="l"/>
                <a:tab pos="4121150" algn="l"/>
              </a:tabLst>
            </a:pPr>
            <a:r>
              <a:rPr lang="en-US" altLang="ru-RU" sz="2800" dirty="0"/>
              <a:t>			S</a:t>
            </a:r>
            <a:br>
              <a:rPr lang="en-US" altLang="ru-RU" sz="2800" dirty="0"/>
            </a:br>
            <a:br>
              <a:rPr lang="en-US" altLang="ru-RU" sz="2800" dirty="0"/>
            </a:br>
            <a:r>
              <a:rPr lang="en-US" altLang="ru-RU" sz="2800" dirty="0"/>
              <a:t>			VP</a:t>
            </a:r>
            <a:br>
              <a:rPr lang="en-US" altLang="ru-RU" sz="2800" dirty="0"/>
            </a:br>
            <a:br>
              <a:rPr lang="en-US" altLang="ru-RU" sz="2800" dirty="0"/>
            </a:br>
            <a:r>
              <a:rPr lang="en-US" altLang="ru-RU" sz="2800" dirty="0"/>
              <a:t>					NP</a:t>
            </a:r>
            <a:br>
              <a:rPr lang="en-US" altLang="ru-RU" sz="2800" dirty="0"/>
            </a:br>
            <a:br>
              <a:rPr lang="en-US" altLang="ru-RU" sz="2800" dirty="0"/>
            </a:br>
            <a:r>
              <a:rPr lang="en-US" altLang="ru-RU" sz="2800" dirty="0"/>
              <a:t>						  Nom</a:t>
            </a:r>
            <a:br>
              <a:rPr lang="en-US" altLang="ru-RU" sz="2800" dirty="0"/>
            </a:br>
            <a:br>
              <a:rPr lang="en-US" altLang="ru-RU" sz="2800" dirty="0"/>
            </a:br>
            <a:r>
              <a:rPr lang="en-US" altLang="ru-RU" sz="2800" dirty="0"/>
              <a:t>	V			Det	  N</a:t>
            </a:r>
            <a:br>
              <a:rPr lang="en-US" altLang="ru-RU" sz="2800" dirty="0"/>
            </a:br>
            <a:br>
              <a:rPr lang="en-US" altLang="ru-RU" sz="2800" dirty="0"/>
            </a:br>
            <a:r>
              <a:rPr lang="en-US" altLang="ru-RU" sz="2800" dirty="0"/>
              <a:t>	</a:t>
            </a:r>
            <a:r>
              <a:rPr lang="en-US" altLang="ru-RU" sz="2800" dirty="0">
                <a:solidFill>
                  <a:srgbClr val="FF0066"/>
                </a:solidFill>
              </a:rPr>
              <a:t>Book		that	flight</a:t>
            </a:r>
            <a:br>
              <a:rPr lang="en-US" altLang="ru-RU" sz="2800" dirty="0"/>
            </a:br>
            <a:r>
              <a:rPr lang="en-US" altLang="ru-RU" sz="2800" dirty="0"/>
              <a:t>						</a:t>
            </a:r>
            <a:endParaRPr lang="en-US" altLang="ru-RU" sz="2800" dirty="0">
              <a:solidFill>
                <a:srgbClr val="FF0066"/>
              </a:solidFill>
            </a:endParaRP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EF55D592-4C78-4FDA-85B2-B8A22BD32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1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800" dirty="0"/>
              <a:t>Parse Tree for ‘</a:t>
            </a:r>
            <a:r>
              <a:rPr lang="en-US" altLang="ru-RU" sz="2800" dirty="0">
                <a:solidFill>
                  <a:srgbClr val="FF0066"/>
                </a:solidFill>
              </a:rPr>
              <a:t>Book that flight</a:t>
            </a:r>
            <a:r>
              <a:rPr lang="en-US" altLang="ru-RU" sz="2800" dirty="0"/>
              <a:t>’ for </a:t>
            </a:r>
            <a:r>
              <a:rPr lang="en-US" altLang="ru-RU" sz="2800" dirty="0">
                <a:hlinkClick r:id="rId2" action="ppaction://hlinksldjump"/>
              </a:rPr>
              <a:t>Prior CFG</a:t>
            </a:r>
            <a:endParaRPr lang="en-US" altLang="ru-RU" sz="2800" dirty="0"/>
          </a:p>
        </p:txBody>
      </p:sp>
      <p:sp>
        <p:nvSpPr>
          <p:cNvPr id="28692" name="Line 20">
            <a:extLst>
              <a:ext uri="{FF2B5EF4-FFF2-40B4-BE49-F238E27FC236}">
                <a16:creationId xmlns:a16="http://schemas.microsoft.com/office/drawing/2014/main" id="{1A1131C8-69EE-4481-B27C-928C9A1856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795243"/>
            <a:ext cx="0" cy="4540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5" name="Line 23">
            <a:extLst>
              <a:ext uri="{FF2B5EF4-FFF2-40B4-BE49-F238E27FC236}">
                <a16:creationId xmlns:a16="http://schemas.microsoft.com/office/drawing/2014/main" id="{FF009261-C342-4706-BE25-71E5879CC3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2712" y="2590800"/>
            <a:ext cx="1682688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6" name="Line 24">
            <a:extLst>
              <a:ext uri="{FF2B5EF4-FFF2-40B4-BE49-F238E27FC236}">
                <a16:creationId xmlns:a16="http://schemas.microsoft.com/office/drawing/2014/main" id="{629924F2-9052-40E8-A492-5B72034EF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6327" y="480689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7" name="Line 25">
            <a:extLst>
              <a:ext uri="{FF2B5EF4-FFF2-40B4-BE49-F238E27FC236}">
                <a16:creationId xmlns:a16="http://schemas.microsoft.com/office/drawing/2014/main" id="{7E9B15AC-058A-4ABA-994F-3026ED254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590800"/>
            <a:ext cx="926280" cy="4540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8" name="Line 26">
            <a:extLst>
              <a:ext uri="{FF2B5EF4-FFF2-40B4-BE49-F238E27FC236}">
                <a16:creationId xmlns:a16="http://schemas.microsoft.com/office/drawing/2014/main" id="{DA1E51C0-6A2C-4614-B9F2-BE007414F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556470" cy="387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99" name="Line 27">
            <a:extLst>
              <a:ext uri="{FF2B5EF4-FFF2-40B4-BE49-F238E27FC236}">
                <a16:creationId xmlns:a16="http://schemas.microsoft.com/office/drawing/2014/main" id="{5A5B9A7E-FE31-4989-9F08-7FD1BCA26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26" y="3440185"/>
            <a:ext cx="304773" cy="1173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00" name="Line 28">
            <a:extLst>
              <a:ext uri="{FF2B5EF4-FFF2-40B4-BE49-F238E27FC236}">
                <a16:creationId xmlns:a16="http://schemas.microsoft.com/office/drawing/2014/main" id="{A5DA7F2A-E089-4B08-8C71-3306A6358A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76905" y="4074952"/>
            <a:ext cx="1" cy="497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01" name="Line 29">
            <a:extLst>
              <a:ext uri="{FF2B5EF4-FFF2-40B4-BE49-F238E27FC236}">
                <a16:creationId xmlns:a16="http://schemas.microsoft.com/office/drawing/2014/main" id="{C20D7978-39FA-457B-A0B0-4F1D27B24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26" y="480689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02" name="Line 30">
            <a:extLst>
              <a:ext uri="{FF2B5EF4-FFF2-40B4-BE49-F238E27FC236}">
                <a16:creationId xmlns:a16="http://schemas.microsoft.com/office/drawing/2014/main" id="{ED4DF3A8-1F18-4E34-ACDC-42BF8CE6A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6905" y="4800600"/>
            <a:ext cx="0" cy="5396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37EEA95-5F3A-4570-80BE-77D40E3EE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906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CFG for Fragment of English</a:t>
            </a:r>
          </a:p>
        </p:txBody>
      </p:sp>
      <p:grpSp>
        <p:nvGrpSpPr>
          <p:cNvPr id="56323" name="Group 3">
            <a:extLst>
              <a:ext uri="{FF2B5EF4-FFF2-40B4-BE49-F238E27FC236}">
                <a16:creationId xmlns:a16="http://schemas.microsoft.com/office/drawing/2014/main" id="{C2FEF74A-C8F0-4CB8-8AEB-5F3CC4A766E9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752600"/>
            <a:ext cx="7772400" cy="4114800"/>
            <a:chOff x="432" y="1248"/>
            <a:chExt cx="4896" cy="2592"/>
          </a:xfrm>
        </p:grpSpPr>
        <p:sp>
          <p:nvSpPr>
            <p:cNvPr id="56324" name="Rectangle 4">
              <a:extLst>
                <a:ext uri="{FF2B5EF4-FFF2-40B4-BE49-F238E27FC236}">
                  <a16:creationId xmlns:a16="http://schemas.microsoft.com/office/drawing/2014/main" id="{9796E4E6-604A-4990-A703-FDE1DC50B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552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endParaRPr lang="ru-RU" altLang="ru-RU"/>
            </a:p>
          </p:txBody>
        </p:sp>
        <p:sp>
          <p:nvSpPr>
            <p:cNvPr id="56325" name="Rectangle 5">
              <a:extLst>
                <a:ext uri="{FF2B5EF4-FFF2-40B4-BE49-F238E27FC236}">
                  <a16:creationId xmlns:a16="http://schemas.microsoft.com/office/drawing/2014/main" id="{6A383861-8E4E-46A1-BFA7-B24A4B8CF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55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>
                  <a:solidFill>
                    <a:schemeClr val="accent2"/>
                  </a:solidFill>
                </a:rPr>
                <a:t>VP </a:t>
              </a:r>
              <a:r>
                <a:rPr lang="en-US" altLang="ru-RU">
                  <a:solidFill>
                    <a:schemeClr val="accent2"/>
                  </a:solidFill>
                  <a:sym typeface="Wingdings" panose="05000000000000000000" pitchFamily="2" charset="2"/>
                </a:rPr>
                <a:t> V NP (2)</a:t>
              </a:r>
              <a:endParaRPr lang="en-US" altLang="ru-RU"/>
            </a:p>
          </p:txBody>
        </p:sp>
        <p:sp>
          <p:nvSpPr>
            <p:cNvPr id="56326" name="Rectangle 6">
              <a:extLst>
                <a:ext uri="{FF2B5EF4-FFF2-40B4-BE49-F238E27FC236}">
                  <a16:creationId xmlns:a16="http://schemas.microsoft.com/office/drawing/2014/main" id="{9DA646E4-F9F8-4136-B169-EC61AAFDB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264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endParaRPr lang="ru-RU" altLang="ru-RU"/>
            </a:p>
          </p:txBody>
        </p:sp>
        <p:sp>
          <p:nvSpPr>
            <p:cNvPr id="56327" name="Rectangle 7">
              <a:extLst>
                <a:ext uri="{FF2B5EF4-FFF2-40B4-BE49-F238E27FC236}">
                  <a16:creationId xmlns:a16="http://schemas.microsoft.com/office/drawing/2014/main" id="{6B01219B-AC10-484A-8A76-3840A8776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26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Nom </a:t>
              </a:r>
              <a:r>
                <a:rPr lang="en-US" altLang="ru-RU">
                  <a:sym typeface="Wingdings" panose="05000000000000000000" pitchFamily="2" charset="2"/>
                </a:rPr>
                <a:t> Nom PP</a:t>
              </a:r>
              <a:endParaRPr lang="en-US" altLang="ru-RU"/>
            </a:p>
          </p:txBody>
        </p:sp>
        <p:sp>
          <p:nvSpPr>
            <p:cNvPr id="56328" name="Rectangle 8">
              <a:extLst>
                <a:ext uri="{FF2B5EF4-FFF2-40B4-BE49-F238E27FC236}">
                  <a16:creationId xmlns:a16="http://schemas.microsoft.com/office/drawing/2014/main" id="{5CAFCDC3-E113-4E6C-AE84-256DB91D2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976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PropN </a:t>
              </a:r>
              <a:r>
                <a:rPr lang="en-US" altLang="ru-RU">
                  <a:sym typeface="Wingdings" panose="05000000000000000000" pitchFamily="2" charset="2"/>
                </a:rPr>
                <a:t> 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Houston | TWA</a:t>
              </a:r>
              <a:endParaRPr lang="en-US" altLang="ru-RU">
                <a:solidFill>
                  <a:srgbClr val="FF0066"/>
                </a:solidFill>
              </a:endParaRPr>
            </a:p>
          </p:txBody>
        </p:sp>
        <p:sp>
          <p:nvSpPr>
            <p:cNvPr id="56329" name="Rectangle 9">
              <a:extLst>
                <a:ext uri="{FF2B5EF4-FFF2-40B4-BE49-F238E27FC236}">
                  <a16:creationId xmlns:a16="http://schemas.microsoft.com/office/drawing/2014/main" id="{3CDB4C58-5D8D-4B15-9A78-68263C395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976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>
                  <a:solidFill>
                    <a:schemeClr val="accent2"/>
                  </a:solidFill>
                </a:rPr>
                <a:t>Nom </a:t>
              </a:r>
              <a:r>
                <a:rPr lang="en-US" altLang="ru-RU">
                  <a:solidFill>
                    <a:schemeClr val="accent2"/>
                  </a:solidFill>
                  <a:sym typeface="Wingdings" panose="05000000000000000000" pitchFamily="2" charset="2"/>
                </a:rPr>
                <a:t> N (4)</a:t>
              </a:r>
              <a:endParaRPr lang="en-US" altLang="ru-RU">
                <a:solidFill>
                  <a:schemeClr val="accent2"/>
                </a:solidFill>
              </a:endParaRPr>
            </a:p>
          </p:txBody>
        </p:sp>
        <p:sp>
          <p:nvSpPr>
            <p:cNvPr id="56330" name="Rectangle 10">
              <a:extLst>
                <a:ext uri="{FF2B5EF4-FFF2-40B4-BE49-F238E27FC236}">
                  <a16:creationId xmlns:a16="http://schemas.microsoft.com/office/drawing/2014/main" id="{F1D9E146-B2F5-42B0-A17C-7ABDD2A1F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688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Prep </a:t>
              </a:r>
              <a:r>
                <a:rPr lang="en-US" altLang="ru-RU">
                  <a:sym typeface="Wingdings" panose="05000000000000000000" pitchFamily="2" charset="2"/>
                </a:rPr>
                <a:t>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from | to | on</a:t>
              </a:r>
              <a:endParaRPr lang="en-US" altLang="ru-RU">
                <a:solidFill>
                  <a:srgbClr val="FF0066"/>
                </a:solidFill>
              </a:endParaRPr>
            </a:p>
          </p:txBody>
        </p:sp>
        <p:sp>
          <p:nvSpPr>
            <p:cNvPr id="56331" name="Rectangle 11">
              <a:extLst>
                <a:ext uri="{FF2B5EF4-FFF2-40B4-BE49-F238E27FC236}">
                  <a16:creationId xmlns:a16="http://schemas.microsoft.com/office/drawing/2014/main" id="{AAF59077-CE58-4C6F-8D96-2983A5E4E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68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Nom </a:t>
              </a:r>
              <a:r>
                <a:rPr lang="en-US" altLang="ru-RU">
                  <a:sym typeface="Wingdings" panose="05000000000000000000" pitchFamily="2" charset="2"/>
                </a:rPr>
                <a:t> N Nom</a:t>
              </a:r>
              <a:endParaRPr lang="en-US" altLang="ru-RU"/>
            </a:p>
          </p:txBody>
        </p:sp>
        <p:sp>
          <p:nvSpPr>
            <p:cNvPr id="56332" name="Rectangle 12">
              <a:extLst>
                <a:ext uri="{FF2B5EF4-FFF2-40B4-BE49-F238E27FC236}">
                  <a16:creationId xmlns:a16="http://schemas.microsoft.com/office/drawing/2014/main" id="{995E4ACD-233F-42E7-950F-17251E2CE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00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Aux </a:t>
              </a:r>
              <a:r>
                <a:rPr lang="en-US" altLang="ru-RU">
                  <a:sym typeface="Wingdings" panose="05000000000000000000" pitchFamily="2" charset="2"/>
                </a:rPr>
                <a:t> 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does</a:t>
              </a:r>
            </a:p>
          </p:txBody>
        </p:sp>
        <p:sp>
          <p:nvSpPr>
            <p:cNvPr id="56333" name="Rectangle 13">
              <a:extLst>
                <a:ext uri="{FF2B5EF4-FFF2-40B4-BE49-F238E27FC236}">
                  <a16:creationId xmlns:a16="http://schemas.microsoft.com/office/drawing/2014/main" id="{FBDB1C05-6FF2-4AB1-A3DA-4A69FE800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40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NP  </a:t>
              </a:r>
              <a:r>
                <a:rPr lang="en-US" altLang="ru-RU">
                  <a:sym typeface="Wingdings" panose="05000000000000000000" pitchFamily="2" charset="2"/>
                </a:rPr>
                <a:t>PropN</a:t>
              </a:r>
              <a:endParaRPr lang="en-US" altLang="ru-RU"/>
            </a:p>
          </p:txBody>
        </p:sp>
        <p:sp>
          <p:nvSpPr>
            <p:cNvPr id="56334" name="Rectangle 14">
              <a:extLst>
                <a:ext uri="{FF2B5EF4-FFF2-40B4-BE49-F238E27FC236}">
                  <a16:creationId xmlns:a16="http://schemas.microsoft.com/office/drawing/2014/main" id="{36835E76-A108-410D-BBE3-2240206AA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112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V </a:t>
              </a:r>
              <a:r>
                <a:rPr lang="en-US" altLang="ru-RU">
                  <a:sym typeface="Wingdings" panose="05000000000000000000" pitchFamily="2" charset="2"/>
                </a:rPr>
                <a:t> 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book | include | prefer</a:t>
              </a:r>
              <a:endParaRPr lang="en-US" altLang="ru-RU">
                <a:solidFill>
                  <a:srgbClr val="FF0066"/>
                </a:solidFill>
              </a:endParaRPr>
            </a:p>
          </p:txBody>
        </p:sp>
        <p:sp>
          <p:nvSpPr>
            <p:cNvPr id="56335" name="Rectangle 15">
              <a:extLst>
                <a:ext uri="{FF2B5EF4-FFF2-40B4-BE49-F238E27FC236}">
                  <a16:creationId xmlns:a16="http://schemas.microsoft.com/office/drawing/2014/main" id="{EB895BC7-A09A-45B3-B3B3-49C3FA2C3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11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>
                  <a:solidFill>
                    <a:schemeClr val="accent2"/>
                  </a:solidFill>
                </a:rPr>
                <a:t>NP </a:t>
              </a:r>
              <a:r>
                <a:rPr lang="en-US" altLang="ru-RU">
                  <a:solidFill>
                    <a:schemeClr val="accent2"/>
                  </a:solidFill>
                  <a:sym typeface="Wingdings" panose="05000000000000000000" pitchFamily="2" charset="2"/>
                </a:rPr>
                <a:t> Det Nom (3)</a:t>
              </a:r>
              <a:endParaRPr lang="en-US" altLang="ru-RU">
                <a:solidFill>
                  <a:schemeClr val="accent2"/>
                </a:solidFill>
              </a:endParaRPr>
            </a:p>
          </p:txBody>
        </p:sp>
        <p:sp>
          <p:nvSpPr>
            <p:cNvPr id="56336" name="Rectangle 16">
              <a:extLst>
                <a:ext uri="{FF2B5EF4-FFF2-40B4-BE49-F238E27FC236}">
                  <a16:creationId xmlns:a16="http://schemas.microsoft.com/office/drawing/2014/main" id="{74A18F33-815F-42EB-82B1-D3F2CD713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824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N </a:t>
              </a:r>
              <a:r>
                <a:rPr lang="en-US" altLang="ru-RU">
                  <a:sym typeface="Wingdings" panose="05000000000000000000" pitchFamily="2" charset="2"/>
                </a:rPr>
                <a:t> 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book | flight | meal | money</a:t>
              </a:r>
              <a:endParaRPr lang="en-US" altLang="ru-RU">
                <a:solidFill>
                  <a:srgbClr val="FF0066"/>
                </a:solidFill>
              </a:endParaRPr>
            </a:p>
          </p:txBody>
        </p:sp>
        <p:sp>
          <p:nvSpPr>
            <p:cNvPr id="56337" name="Rectangle 17">
              <a:extLst>
                <a:ext uri="{FF2B5EF4-FFF2-40B4-BE49-F238E27FC236}">
                  <a16:creationId xmlns:a16="http://schemas.microsoft.com/office/drawing/2014/main" id="{9C86D79E-79CF-4D1E-BBF1-EBD12CF3D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82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>
                  <a:solidFill>
                    <a:schemeClr val="accent2"/>
                  </a:solidFill>
                </a:rPr>
                <a:t>S </a:t>
              </a:r>
              <a:r>
                <a:rPr lang="en-US" altLang="ru-RU">
                  <a:solidFill>
                    <a:schemeClr val="accent2"/>
                  </a:solidFill>
                  <a:sym typeface="Wingdings" panose="05000000000000000000" pitchFamily="2" charset="2"/>
                </a:rPr>
                <a:t> VP (1)</a:t>
              </a:r>
              <a:endParaRPr lang="en-US" altLang="ru-RU">
                <a:solidFill>
                  <a:schemeClr val="accent2"/>
                </a:solidFill>
              </a:endParaRPr>
            </a:p>
          </p:txBody>
        </p:sp>
        <p:sp>
          <p:nvSpPr>
            <p:cNvPr id="56338" name="Rectangle 18">
              <a:extLst>
                <a:ext uri="{FF2B5EF4-FFF2-40B4-BE49-F238E27FC236}">
                  <a16:creationId xmlns:a16="http://schemas.microsoft.com/office/drawing/2014/main" id="{7725B2AD-82B3-459B-A942-4523AC364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536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Det </a:t>
              </a:r>
              <a:r>
                <a:rPr lang="en-US" altLang="ru-RU">
                  <a:sym typeface="Wingdings" panose="05000000000000000000" pitchFamily="2" charset="2"/>
                </a:rPr>
                <a:t> </a:t>
              </a:r>
              <a:r>
                <a:rPr lang="en-US" altLang="ru-RU">
                  <a:solidFill>
                    <a:srgbClr val="FF0066"/>
                  </a:solidFill>
                  <a:sym typeface="Wingdings" panose="05000000000000000000" pitchFamily="2" charset="2"/>
                </a:rPr>
                <a:t>that |  this | a</a:t>
              </a:r>
            </a:p>
          </p:txBody>
        </p:sp>
        <p:sp>
          <p:nvSpPr>
            <p:cNvPr id="56339" name="Rectangle 19">
              <a:extLst>
                <a:ext uri="{FF2B5EF4-FFF2-40B4-BE49-F238E27FC236}">
                  <a16:creationId xmlns:a16="http://schemas.microsoft.com/office/drawing/2014/main" id="{F7CBFE3C-07C8-4850-9843-1A8290D5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536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S </a:t>
              </a:r>
              <a:r>
                <a:rPr lang="en-US" altLang="ru-RU">
                  <a:sym typeface="Wingdings" panose="05000000000000000000" pitchFamily="2" charset="2"/>
                </a:rPr>
                <a:t> Aux NP VP</a:t>
              </a:r>
              <a:endParaRPr lang="en-US" altLang="ru-RU"/>
            </a:p>
          </p:txBody>
        </p:sp>
        <p:sp>
          <p:nvSpPr>
            <p:cNvPr id="56340" name="Rectangle 20">
              <a:extLst>
                <a:ext uri="{FF2B5EF4-FFF2-40B4-BE49-F238E27FC236}">
                  <a16:creationId xmlns:a16="http://schemas.microsoft.com/office/drawing/2014/main" id="{4289118A-3F87-4797-85FC-51B67C619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248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VP </a:t>
              </a:r>
              <a:r>
                <a:rPr lang="en-US" altLang="ru-RU">
                  <a:sym typeface="Wingdings" panose="05000000000000000000" pitchFamily="2" charset="2"/>
                </a:rPr>
                <a:t> V</a:t>
              </a:r>
              <a:endParaRPr lang="en-US" altLang="ru-RU"/>
            </a:p>
          </p:txBody>
        </p:sp>
        <p:sp>
          <p:nvSpPr>
            <p:cNvPr id="56341" name="Rectangle 21">
              <a:extLst>
                <a:ext uri="{FF2B5EF4-FFF2-40B4-BE49-F238E27FC236}">
                  <a16:creationId xmlns:a16="http://schemas.microsoft.com/office/drawing/2014/main" id="{A0BD7329-5180-4EB0-BB80-E99422B48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24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ru-RU"/>
                <a:t>S </a:t>
              </a:r>
              <a:r>
                <a:rPr lang="en-US" altLang="ru-RU">
                  <a:sym typeface="Wingdings" panose="05000000000000000000" pitchFamily="2" charset="2"/>
                </a:rPr>
                <a:t> NP VP</a:t>
              </a:r>
              <a:endParaRPr lang="en-US" altLang="ru-RU"/>
            </a:p>
          </p:txBody>
        </p:sp>
        <p:sp>
          <p:nvSpPr>
            <p:cNvPr id="56342" name="Line 22">
              <a:extLst>
                <a:ext uri="{FF2B5EF4-FFF2-40B4-BE49-F238E27FC236}">
                  <a16:creationId xmlns:a16="http://schemas.microsoft.com/office/drawing/2014/main" id="{E36B13BD-DAEA-44F6-A2A1-0C928AA64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48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3" name="Line 23">
              <a:extLst>
                <a:ext uri="{FF2B5EF4-FFF2-40B4-BE49-F238E27FC236}">
                  <a16:creationId xmlns:a16="http://schemas.microsoft.com/office/drawing/2014/main" id="{8450116A-EC91-4771-A4EC-B610F00FE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536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4" name="Line 24">
              <a:extLst>
                <a:ext uri="{FF2B5EF4-FFF2-40B4-BE49-F238E27FC236}">
                  <a16:creationId xmlns:a16="http://schemas.microsoft.com/office/drawing/2014/main" id="{109044A5-EF4B-453C-ADC2-1748B0F389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824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5" name="Line 25">
              <a:extLst>
                <a:ext uri="{FF2B5EF4-FFF2-40B4-BE49-F238E27FC236}">
                  <a16:creationId xmlns:a16="http://schemas.microsoft.com/office/drawing/2014/main" id="{28A09E99-7145-46DD-811C-4CA7BB7391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112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6" name="Line 26">
              <a:extLst>
                <a:ext uri="{FF2B5EF4-FFF2-40B4-BE49-F238E27FC236}">
                  <a16:creationId xmlns:a16="http://schemas.microsoft.com/office/drawing/2014/main" id="{264CF6B8-6EB0-480B-8764-7B341DF51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400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7" name="Line 27">
              <a:extLst>
                <a:ext uri="{FF2B5EF4-FFF2-40B4-BE49-F238E27FC236}">
                  <a16:creationId xmlns:a16="http://schemas.microsoft.com/office/drawing/2014/main" id="{D5298F9A-C1FA-4509-A681-BB0D072738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88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8" name="Line 28">
              <a:extLst>
                <a:ext uri="{FF2B5EF4-FFF2-40B4-BE49-F238E27FC236}">
                  <a16:creationId xmlns:a16="http://schemas.microsoft.com/office/drawing/2014/main" id="{D4069A04-8BF8-437D-8EC8-0F3E3DF825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976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9" name="Line 29">
              <a:extLst>
                <a:ext uri="{FF2B5EF4-FFF2-40B4-BE49-F238E27FC236}">
                  <a16:creationId xmlns:a16="http://schemas.microsoft.com/office/drawing/2014/main" id="{322B75CB-9100-4AB6-BB82-F0BD309C90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264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0" name="Line 30">
              <a:extLst>
                <a:ext uri="{FF2B5EF4-FFF2-40B4-BE49-F238E27FC236}">
                  <a16:creationId xmlns:a16="http://schemas.microsoft.com/office/drawing/2014/main" id="{8408916D-DC2A-4A2B-A683-F04821B076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552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1" name="Line 31">
              <a:extLst>
                <a:ext uri="{FF2B5EF4-FFF2-40B4-BE49-F238E27FC236}">
                  <a16:creationId xmlns:a16="http://schemas.microsoft.com/office/drawing/2014/main" id="{30FAFE7B-F1DE-4C51-8059-F882AD685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3840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2" name="Line 32">
              <a:extLst>
                <a:ext uri="{FF2B5EF4-FFF2-40B4-BE49-F238E27FC236}">
                  <a16:creationId xmlns:a16="http://schemas.microsoft.com/office/drawing/2014/main" id="{BE61E9D5-87D8-45E5-B980-BD1540293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48"/>
              <a:ext cx="0" cy="25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3" name="Line 33">
              <a:extLst>
                <a:ext uri="{FF2B5EF4-FFF2-40B4-BE49-F238E27FC236}">
                  <a16:creationId xmlns:a16="http://schemas.microsoft.com/office/drawing/2014/main" id="{2E9F5484-5924-4103-9770-BCF6B3081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1248"/>
              <a:ext cx="0" cy="25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4" name="Line 34">
              <a:extLst>
                <a:ext uri="{FF2B5EF4-FFF2-40B4-BE49-F238E27FC236}">
                  <a16:creationId xmlns:a16="http://schemas.microsoft.com/office/drawing/2014/main" id="{99417D2B-3E9B-4635-BA72-F0305FB53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8" y="1248"/>
              <a:ext cx="0" cy="25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05E5B2D-DB60-4968-A73B-0A7FE2C75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2355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Top-Down Parser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0A883CF-808F-4E59-B36F-3140B37FB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0323" y="1807827"/>
            <a:ext cx="9416642" cy="4265802"/>
          </a:xfrm>
        </p:spPr>
        <p:txBody>
          <a:bodyPr/>
          <a:lstStyle/>
          <a:p>
            <a:r>
              <a:rPr lang="en-US" altLang="ru-RU" dirty="0"/>
              <a:t>Builds from the root S node to the leaves</a:t>
            </a:r>
          </a:p>
          <a:p>
            <a:r>
              <a:rPr lang="en-US" altLang="ru-RU" dirty="0"/>
              <a:t>Assuming we build all trees in parallel: </a:t>
            </a:r>
          </a:p>
          <a:p>
            <a:pPr lvl="1"/>
            <a:r>
              <a:rPr lang="en-US" altLang="ru-RU" dirty="0"/>
              <a:t>Find </a:t>
            </a:r>
            <a:r>
              <a:rPr lang="en-US" altLang="ru-RU" dirty="0">
                <a:hlinkClick r:id="rId2" action="ppaction://hlinksldjump"/>
              </a:rPr>
              <a:t>all trees with root S </a:t>
            </a:r>
            <a:r>
              <a:rPr lang="en-US" altLang="ru-RU" dirty="0"/>
              <a:t>(or</a:t>
            </a:r>
            <a:r>
              <a:rPr lang="en-US" altLang="ru-RU" dirty="0">
                <a:hlinkClick r:id="rId3" action="ppaction://hlinksldjump"/>
              </a:rPr>
              <a:t> all rules w/</a:t>
            </a:r>
            <a:r>
              <a:rPr lang="en-US" altLang="ru-RU" dirty="0" err="1">
                <a:hlinkClick r:id="rId3" action="ppaction://hlinksldjump"/>
              </a:rPr>
              <a:t>lhs</a:t>
            </a:r>
            <a:r>
              <a:rPr lang="en-US" altLang="ru-RU" dirty="0">
                <a:hlinkClick r:id="rId3" action="ppaction://hlinksldjump"/>
              </a:rPr>
              <a:t> S</a:t>
            </a:r>
            <a:r>
              <a:rPr lang="en-US" altLang="ru-RU" dirty="0"/>
              <a:t>)</a:t>
            </a:r>
          </a:p>
          <a:p>
            <a:pPr lvl="1"/>
            <a:r>
              <a:rPr lang="en-US" altLang="ru-RU" dirty="0"/>
              <a:t>Next expand all constituents in these trees/rules</a:t>
            </a:r>
          </a:p>
          <a:p>
            <a:pPr lvl="1"/>
            <a:r>
              <a:rPr lang="en-US" altLang="ru-RU" dirty="0"/>
              <a:t>Continue until leaves are pos</a:t>
            </a:r>
          </a:p>
          <a:p>
            <a:pPr lvl="1"/>
            <a:r>
              <a:rPr lang="en-US" altLang="ru-RU" dirty="0"/>
              <a:t>Candidate trees failing to match pos of input string are rejected (e.g. </a:t>
            </a:r>
            <a:r>
              <a:rPr lang="en-US" altLang="ru-RU" dirty="0">
                <a:solidFill>
                  <a:srgbClr val="FF0066"/>
                </a:solidFill>
              </a:rPr>
              <a:t>Book that flight </a:t>
            </a:r>
            <a:r>
              <a:rPr lang="en-US" altLang="ru-RU" dirty="0"/>
              <a:t>can only match subtree 5)</a:t>
            </a:r>
          </a:p>
          <a:p>
            <a:pPr lvl="1"/>
            <a:endParaRPr lang="en-US" alt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EA7DF03-BFD8-4B2D-85BC-950103412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ru-RU"/>
              <a:t>Top-Down </a:t>
            </a:r>
            <a:r>
              <a:rPr lang="en-US" altLang="ru-RU">
                <a:hlinkClick r:id="rId2" action="ppaction://hlinksldjump"/>
              </a:rPr>
              <a:t>Search Space</a:t>
            </a:r>
            <a:r>
              <a:rPr lang="en-US" altLang="ru-RU"/>
              <a:t> for </a:t>
            </a:r>
            <a:r>
              <a:rPr lang="en-US" altLang="ru-RU">
                <a:hlinkClick r:id="rId3" action="ppaction://hlinksldjump"/>
              </a:rPr>
              <a:t>CFG</a:t>
            </a:r>
            <a:r>
              <a:rPr lang="en-US" altLang="ru-RU"/>
              <a:t> (expanding only leftmost leaves)</a:t>
            </a:r>
          </a:p>
        </p:txBody>
      </p:sp>
      <p:sp>
        <p:nvSpPr>
          <p:cNvPr id="36868" name="Line 4">
            <a:extLst>
              <a:ext uri="{FF2B5EF4-FFF2-40B4-BE49-F238E27FC236}">
                <a16:creationId xmlns:a16="http://schemas.microsoft.com/office/drawing/2014/main" id="{5C09EC2A-E3E8-4028-A947-77A00314C7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133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0470EB3C-19A8-435E-B93A-BCC1E1B87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133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26E7DAB6-5155-43AE-A8DC-6D71DE8FF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8CE87813-5F46-4D68-ABD2-86717D9A90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2133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DEEE371F-1A52-436A-8395-41DDEF7A5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1336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4F6FD180-36CA-4B63-9CB5-F9D7B2F13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9" name="Line 15">
            <a:extLst>
              <a:ext uri="{FF2B5EF4-FFF2-40B4-BE49-F238E27FC236}">
                <a16:creationId xmlns:a16="http://schemas.microsoft.com/office/drawing/2014/main" id="{17080E9D-439D-492D-B0D5-311652CFC5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429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BC05C4FF-1F9C-4F03-A6DB-06A441790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1" name="Line 17">
            <a:extLst>
              <a:ext uri="{FF2B5EF4-FFF2-40B4-BE49-F238E27FC236}">
                <a16:creationId xmlns:a16="http://schemas.microsoft.com/office/drawing/2014/main" id="{E7A2BC09-9086-4B3A-BA87-D9B7154B8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4038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F4E9F061-5FF8-413F-B9DF-217226B91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038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F6D57037-FBB2-4F7C-8FA8-915C3CB2B4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3429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C074C550-996C-4C63-ACDF-CFF64E5A5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724CB90D-705E-420D-B065-02ABDB7C6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429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6" name="Line 22">
            <a:extLst>
              <a:ext uri="{FF2B5EF4-FFF2-40B4-BE49-F238E27FC236}">
                <a16:creationId xmlns:a16="http://schemas.microsoft.com/office/drawing/2014/main" id="{920D227F-4C93-41B2-AF89-89E177E8F3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3429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7" name="Line 23">
            <a:extLst>
              <a:ext uri="{FF2B5EF4-FFF2-40B4-BE49-F238E27FC236}">
                <a16:creationId xmlns:a16="http://schemas.microsoft.com/office/drawing/2014/main" id="{B91E59B3-0187-443B-8D19-C880660E9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8" name="Line 24">
            <a:extLst>
              <a:ext uri="{FF2B5EF4-FFF2-40B4-BE49-F238E27FC236}">
                <a16:creationId xmlns:a16="http://schemas.microsoft.com/office/drawing/2014/main" id="{D3B66528-3FBA-446D-8F11-946DF5254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9" name="Line 25">
            <a:extLst>
              <a:ext uri="{FF2B5EF4-FFF2-40B4-BE49-F238E27FC236}">
                <a16:creationId xmlns:a16="http://schemas.microsoft.com/office/drawing/2014/main" id="{1D938D21-01CE-4C5E-906E-5F7DC45EC1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4114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0" name="Line 26">
            <a:extLst>
              <a:ext uri="{FF2B5EF4-FFF2-40B4-BE49-F238E27FC236}">
                <a16:creationId xmlns:a16="http://schemas.microsoft.com/office/drawing/2014/main" id="{4F038359-911D-4B74-8166-F454BE8DA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114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1" name="Line 27">
            <a:extLst>
              <a:ext uri="{FF2B5EF4-FFF2-40B4-BE49-F238E27FC236}">
                <a16:creationId xmlns:a16="http://schemas.microsoft.com/office/drawing/2014/main" id="{A126309D-4DCF-4D11-831F-130112F9F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429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2" name="Line 28">
            <a:extLst>
              <a:ext uri="{FF2B5EF4-FFF2-40B4-BE49-F238E27FC236}">
                <a16:creationId xmlns:a16="http://schemas.microsoft.com/office/drawing/2014/main" id="{3F155918-62E1-485D-A915-87AF13DA2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429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3" name="Line 29">
            <a:extLst>
              <a:ext uri="{FF2B5EF4-FFF2-40B4-BE49-F238E27FC236}">
                <a16:creationId xmlns:a16="http://schemas.microsoft.com/office/drawing/2014/main" id="{9CCE856A-A9E8-4512-AC9F-6D6CDE3C0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429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4" name="Line 30">
            <a:extLst>
              <a:ext uri="{FF2B5EF4-FFF2-40B4-BE49-F238E27FC236}">
                <a16:creationId xmlns:a16="http://schemas.microsoft.com/office/drawing/2014/main" id="{67E035AE-CA60-4169-92B3-FEFFC0104D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5" name="Line 31">
            <a:extLst>
              <a:ext uri="{FF2B5EF4-FFF2-40B4-BE49-F238E27FC236}">
                <a16:creationId xmlns:a16="http://schemas.microsoft.com/office/drawing/2014/main" id="{0385A665-4103-4D7A-838E-040E2469F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6" name="Line 32">
            <a:extLst>
              <a:ext uri="{FF2B5EF4-FFF2-40B4-BE49-F238E27FC236}">
                <a16:creationId xmlns:a16="http://schemas.microsoft.com/office/drawing/2014/main" id="{1D843822-3F6F-4368-A66F-CED69599D4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34400" y="4038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97" name="Line 33">
            <a:extLst>
              <a:ext uri="{FF2B5EF4-FFF2-40B4-BE49-F238E27FC236}">
                <a16:creationId xmlns:a16="http://schemas.microsoft.com/office/drawing/2014/main" id="{96DFC96B-61F1-48DA-A6F5-621F00630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4A64B0FD-0F0A-41D8-B2B0-430D4BF86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76401"/>
            <a:ext cx="8191500" cy="436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41513"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055813"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70113"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4413"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1613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98813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6013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3213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  <a:tab pos="855663" algn="l"/>
                <a:tab pos="1322388" algn="l"/>
                <a:tab pos="1593850" algn="l"/>
                <a:tab pos="1768475" algn="l"/>
                <a:tab pos="2293938" algn="l"/>
                <a:tab pos="2682875" algn="l"/>
                <a:tab pos="3149600" algn="l"/>
                <a:tab pos="3595688" algn="l"/>
                <a:tab pos="4121150" algn="l"/>
                <a:tab pos="4510088" algn="l"/>
                <a:tab pos="5033963" algn="l"/>
                <a:tab pos="5481638" algn="l"/>
                <a:tab pos="5948363" algn="l"/>
                <a:tab pos="6396038" algn="l"/>
                <a:tab pos="6861175" algn="l"/>
                <a:tab pos="7308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dirty="0"/>
              <a:t>		</a:t>
            </a:r>
            <a:r>
              <a:rPr lang="en-US" altLang="ru-RU" sz="2800" dirty="0"/>
              <a:t>S						S						S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	NP	VP	Aux	NP	VP			VP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	S			    S			   S			 S			S		S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 NP	  VP	NP  VP Aux NP VP	Aux NP VP	VP	   VP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Det Nom		</a:t>
            </a:r>
            <a:r>
              <a:rPr lang="en-US" altLang="ru-RU" sz="2800" dirty="0" err="1"/>
              <a:t>PropN</a:t>
            </a:r>
            <a:r>
              <a:rPr lang="en-US" altLang="ru-RU" sz="2800" dirty="0"/>
              <a:t>		Det Nom		</a:t>
            </a:r>
            <a:r>
              <a:rPr lang="en-US" altLang="ru-RU" sz="2800" dirty="0" err="1"/>
              <a:t>PropN</a:t>
            </a:r>
            <a:r>
              <a:rPr lang="en-US" altLang="ru-RU" sz="2800" dirty="0"/>
              <a:t>  V  NP	V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														  Det Nom</a:t>
            </a:r>
          </a:p>
          <a:p>
            <a:pPr>
              <a:spcBef>
                <a:spcPct val="50000"/>
              </a:spcBef>
            </a:pPr>
            <a:r>
              <a:rPr lang="en-US" altLang="ru-RU" sz="2800" dirty="0"/>
              <a:t>																N</a:t>
            </a:r>
          </a:p>
        </p:txBody>
      </p:sp>
      <p:sp>
        <p:nvSpPr>
          <p:cNvPr id="36909" name="Line 45">
            <a:extLst>
              <a:ext uri="{FF2B5EF4-FFF2-40B4-BE49-F238E27FC236}">
                <a16:creationId xmlns:a16="http://schemas.microsoft.com/office/drawing/2014/main" id="{F109D7AB-68F2-4E87-BF74-0B5582CEA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10" name="Line 46">
            <a:extLst>
              <a:ext uri="{FF2B5EF4-FFF2-40B4-BE49-F238E27FC236}">
                <a16:creationId xmlns:a16="http://schemas.microsoft.com/office/drawing/2014/main" id="{78624E7C-5A99-47DD-B89E-4C589884D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11" name="Line 47">
            <a:extLst>
              <a:ext uri="{FF2B5EF4-FFF2-40B4-BE49-F238E27FC236}">
                <a16:creationId xmlns:a16="http://schemas.microsoft.com/office/drawing/2014/main" id="{884894C8-6CA4-46FF-A2AA-6076FD4D44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868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12" name="Line 48">
            <a:extLst>
              <a:ext uri="{FF2B5EF4-FFF2-40B4-BE49-F238E27FC236}">
                <a16:creationId xmlns:a16="http://schemas.microsoft.com/office/drawing/2014/main" id="{D85C1357-1F07-47D3-B0A0-352FCAB4F0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913" name="Line 49">
            <a:extLst>
              <a:ext uri="{FF2B5EF4-FFF2-40B4-BE49-F238E27FC236}">
                <a16:creationId xmlns:a16="http://schemas.microsoft.com/office/drawing/2014/main" id="{088A5927-D6BB-4080-B4F8-7E37C894D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39</TotalTime>
  <Words>1128</Words>
  <Application>Microsoft Office PowerPoint</Application>
  <PresentationFormat>Широкоэкранный</PresentationFormat>
  <Paragraphs>129</Paragraphs>
  <Slides>19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Franklin Gothic Book</vt:lpstr>
      <vt:lpstr>Times New Roman</vt:lpstr>
      <vt:lpstr>Уголки</vt:lpstr>
      <vt:lpstr>Document</vt:lpstr>
      <vt:lpstr>Lecture 4</vt:lpstr>
      <vt:lpstr>Analyzing Linguistic Units</vt:lpstr>
      <vt:lpstr>Syntactic Parsing</vt:lpstr>
      <vt:lpstr>Parsing is a Form of Search</vt:lpstr>
      <vt:lpstr>CFG for Fragment of English</vt:lpstr>
      <vt:lpstr>   S     VP       NP          Nom   V   Det   N   Book  that flight       </vt:lpstr>
      <vt:lpstr>CFG for Fragment of English</vt:lpstr>
      <vt:lpstr>Top-Down Parser</vt:lpstr>
      <vt:lpstr>Top-Down Search Space for CFG (expanding only leftmost leaves)</vt:lpstr>
      <vt:lpstr>Bottom-Up Parsing</vt:lpstr>
      <vt:lpstr>Two Candidates: One Successful Parse </vt:lpstr>
      <vt:lpstr>What’s wrong with….</vt:lpstr>
      <vt:lpstr>A Top-Down Parsing Strategy</vt:lpstr>
      <vt:lpstr>Top-Down, Depth-First, Left-Right Strategy</vt:lpstr>
      <vt:lpstr>Презентация PowerPoint</vt:lpstr>
      <vt:lpstr>Left Corners:  Top-Down Parsing with Bottom-Up Filtering</vt:lpstr>
      <vt:lpstr>Left Corners</vt:lpstr>
      <vt:lpstr>Left-Corner Table for CFG</vt:lpstr>
      <vt:lpstr>Summing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Карюкин Владислав</dc:creator>
  <cp:lastModifiedBy>Карюкин Владислав</cp:lastModifiedBy>
  <cp:revision>2</cp:revision>
  <dcterms:created xsi:type="dcterms:W3CDTF">2020-09-15T12:48:37Z</dcterms:created>
  <dcterms:modified xsi:type="dcterms:W3CDTF">2020-09-30T08:30:13Z</dcterms:modified>
</cp:coreProperties>
</file>